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0D4"/>
    <a:srgbClr val="FFFF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3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2E24-96BC-4857-94FC-A5F2329DEA4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0934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1E610-F0A0-47FB-AB51-749164E4DE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9571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C250D-5425-4AC4-87C8-67B8D2B301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352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6AE0-7BE2-428F-A31B-1B71C8FB486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575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904F0-987A-4FAF-AB22-201F5D77A0F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278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CF14B-6565-4DDF-8CB6-75015677006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149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7DADE-E16B-4DBB-81E4-80E6ECABE00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388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DD96D-2949-41DB-9AEE-9043CF2D1F8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744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0CD93-E74C-48A7-A7E2-C45E8A6DDA8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247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00441-2262-49AB-988F-57A7A5815B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999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20A6F-6ED8-4DE6-AD23-0419C26888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9833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AC9A7EA-76E3-41F3-90FC-33DE3DAA0B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0000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611188" y="836613"/>
            <a:ext cx="7993062" cy="136825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 spc="72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SCHEMATY BLOKOWE</a:t>
            </a:r>
          </a:p>
        </p:txBody>
      </p:sp>
      <p:sp>
        <p:nvSpPr>
          <p:cNvPr id="2051" name="AutoShape 13"/>
          <p:cNvSpPr>
            <a:spLocks noChangeArrowheads="1"/>
          </p:cNvSpPr>
          <p:nvPr/>
        </p:nvSpPr>
        <p:spPr bwMode="auto">
          <a:xfrm>
            <a:off x="1187624" y="2996952"/>
            <a:ext cx="1944687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52" name="AutoShape 15"/>
          <p:cNvSpPr>
            <a:spLocks noChangeArrowheads="1"/>
          </p:cNvSpPr>
          <p:nvPr/>
        </p:nvSpPr>
        <p:spPr bwMode="auto">
          <a:xfrm>
            <a:off x="1980579" y="4005064"/>
            <a:ext cx="358775" cy="792163"/>
          </a:xfrm>
          <a:prstGeom prst="downArrow">
            <a:avLst>
              <a:gd name="adj1" fmla="val 50000"/>
              <a:gd name="adj2" fmla="val 55199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53" name="AutoShape 16"/>
          <p:cNvSpPr>
            <a:spLocks noChangeArrowheads="1"/>
          </p:cNvSpPr>
          <p:nvPr/>
        </p:nvSpPr>
        <p:spPr bwMode="auto">
          <a:xfrm>
            <a:off x="5255418" y="3969346"/>
            <a:ext cx="1728788" cy="1655762"/>
          </a:xfrm>
          <a:prstGeom prst="diamond">
            <a:avLst/>
          </a:prstGeom>
          <a:solidFill>
            <a:srgbClr val="33CC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CCCC"/>
            </a:extrusionClr>
            <a:contourClr>
              <a:srgbClr val="33CC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54" name="AutoShape 17"/>
          <p:cNvSpPr>
            <a:spLocks noChangeArrowheads="1"/>
          </p:cNvSpPr>
          <p:nvPr/>
        </p:nvSpPr>
        <p:spPr bwMode="auto">
          <a:xfrm>
            <a:off x="7227250" y="4581327"/>
            <a:ext cx="1223963" cy="431800"/>
          </a:xfrm>
          <a:prstGeom prst="rightArrow">
            <a:avLst>
              <a:gd name="adj1" fmla="val 50000"/>
              <a:gd name="adj2" fmla="val 70864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2055" name="AutoShape 18"/>
          <p:cNvSpPr>
            <a:spLocks noChangeArrowheads="1"/>
          </p:cNvSpPr>
          <p:nvPr/>
        </p:nvSpPr>
        <p:spPr bwMode="auto">
          <a:xfrm>
            <a:off x="3635374" y="4674073"/>
            <a:ext cx="1368425" cy="431800"/>
          </a:xfrm>
          <a:prstGeom prst="leftArrow">
            <a:avLst>
              <a:gd name="adj1" fmla="val 50000"/>
              <a:gd name="adj2" fmla="val 79228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260350"/>
            <a:ext cx="8748713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400" dirty="0"/>
              <a:t>Ćwiczenie 3</a:t>
            </a:r>
          </a:p>
          <a:p>
            <a:pPr eaLnBrk="1" hangingPunct="1"/>
            <a:r>
              <a:rPr lang="pl-PL" altLang="pl-PL" sz="2400" dirty="0"/>
              <a:t>Zadzwoń do koleżanki i zaproś ją na urodziny uwzględniając możliwość, że koleżanka nie odbiera telefonu.</a:t>
            </a:r>
            <a:endParaRPr lang="pl-PL" altLang="pl-PL" sz="2400" dirty="0"/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323850" y="1484313"/>
            <a:ext cx="1657350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/>
              <a:t>START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06363" y="2825750"/>
            <a:ext cx="3025775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/>
              <a:t>WYBIERZ KONTAKT</a:t>
            </a:r>
            <a:endParaRPr lang="pl-PL" altLang="pl-PL" sz="2000" dirty="0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1116013" y="24209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116013" y="34290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20922" y="3863976"/>
            <a:ext cx="3011216" cy="565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/>
              <a:t>ZAINICJUJ POŁĄCZENIE</a:t>
            </a:r>
            <a:endParaRPr lang="pl-PL" altLang="pl-PL" sz="2000" dirty="0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82550" y="4841875"/>
            <a:ext cx="3074988" cy="1152525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/>
              <a:t>KOLEŻANKA ODBIERA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1619250" y="4440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132138" y="54483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 flipV="1">
            <a:off x="5292725" y="4454525"/>
            <a:ext cx="14288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3336925" y="3879850"/>
            <a:ext cx="284480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000"/>
              <a:t>POCZEKAJ 10 MINUT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3997325" y="5133975"/>
            <a:ext cx="2662238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/>
              <a:t>ROZŁĄCZ SIĘ</a:t>
            </a:r>
            <a:endParaRPr lang="pl-PL" altLang="pl-PL" sz="2000" dirty="0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294063" y="5089525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/>
              <a:t>NIE</a:t>
            </a:r>
          </a:p>
        </p:txBody>
      </p: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7251700" y="2733675"/>
            <a:ext cx="1657350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/>
              <a:t>STOP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H="1" flipV="1">
            <a:off x="3132138" y="3068638"/>
            <a:ext cx="1241425" cy="811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3603305" y="1460500"/>
            <a:ext cx="395843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b="1" dirty="0">
                <a:solidFill>
                  <a:srgbClr val="FF0000"/>
                </a:solidFill>
              </a:rPr>
              <a:t>Założenia: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>
                <a:solidFill>
                  <a:srgbClr val="FF0000"/>
                </a:solidFill>
              </a:rPr>
              <a:t>Podejmujemy próby zaproszenia do osiągnięcia celu.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>
                <a:solidFill>
                  <a:srgbClr val="FF0000"/>
                </a:solidFill>
              </a:rPr>
              <a:t>Korzystasz ze </a:t>
            </a:r>
            <a:r>
              <a:rPr lang="pl-PL" dirty="0" err="1">
                <a:solidFill>
                  <a:srgbClr val="FF0000"/>
                </a:solidFill>
              </a:rPr>
              <a:t>smartfona</a:t>
            </a:r>
            <a:r>
              <a:rPr lang="pl-PL" dirty="0">
                <a:solidFill>
                  <a:srgbClr val="FF0000"/>
                </a:solidFill>
              </a:rPr>
              <a:t>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>
                <a:solidFill>
                  <a:srgbClr val="FF0000"/>
                </a:solidFill>
              </a:rPr>
              <a:t>Trzymasz odblokowany smartfon w ręce.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336925" y="6103938"/>
            <a:ext cx="6175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/>
              <a:t>TAK</a:t>
            </a:r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V="1">
            <a:off x="1619250" y="6446838"/>
            <a:ext cx="4337050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5956300" y="6162675"/>
            <a:ext cx="29527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000"/>
              <a:t>ZAPROŚ KOLEŻANKĘ</a:t>
            </a: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1619250" y="6005513"/>
            <a:ext cx="0" cy="481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V="1">
            <a:off x="8101013" y="4930775"/>
            <a:ext cx="0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6235700" y="4354513"/>
            <a:ext cx="26638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000" dirty="0" smtClean="0"/>
              <a:t>ROZŁĄCZ SIĘ</a:t>
            </a:r>
            <a:endParaRPr lang="pl-PL" altLang="pl-PL" sz="2000" dirty="0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8101013" y="3670300"/>
            <a:ext cx="0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80" grpId="0" animBg="1"/>
      <p:bldP spid="11281" grpId="0" animBg="1"/>
      <p:bldP spid="11282" grpId="0" animBg="1"/>
      <p:bldP spid="11283" grpId="0" animBg="1"/>
      <p:bldP spid="11285" grpId="0" animBg="1"/>
      <p:bldP spid="11286" grpId="0" animBg="1"/>
      <p:bldP spid="11291" grpId="0" animBg="1"/>
      <p:bldP spid="11292" grpId="0" animBg="1"/>
      <p:bldP spid="11293" grpId="0" animBg="1"/>
      <p:bldP spid="11295" grpId="0"/>
      <p:bldP spid="11297" grpId="0" animBg="1"/>
      <p:bldP spid="11298" grpId="0" animBg="1"/>
      <p:bldP spid="21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260350"/>
            <a:ext cx="87487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400"/>
              <a:t>Ćwiczenie 4</a:t>
            </a:r>
          </a:p>
          <a:p>
            <a:pPr eaLnBrk="1" hangingPunct="1"/>
            <a:r>
              <a:rPr lang="pl-PL" altLang="pl-PL" sz="2400"/>
              <a:t>Oblicz kwadrat dowolnej liczby parzystej.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124075" y="1484313"/>
            <a:ext cx="1657350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/>
              <a:t>START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987675" y="24209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6804025" y="2349500"/>
            <a:ext cx="1657350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/>
              <a:t>STOP</a:t>
            </a: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1763688" y="2857899"/>
            <a:ext cx="2700378" cy="681058"/>
          </a:xfrm>
          <a:prstGeom prst="parallelogram">
            <a:avLst>
              <a:gd name="adj" fmla="val 1417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200" dirty="0" smtClean="0"/>
              <a:t>     Wprowadź</a:t>
            </a:r>
            <a:r>
              <a:rPr lang="pl-PL" altLang="pl-PL" sz="1200" dirty="0" smtClean="0"/>
              <a:t> </a:t>
            </a:r>
            <a:r>
              <a:rPr lang="pl-PL" altLang="pl-PL" sz="1200" dirty="0"/>
              <a:t>dowolną </a:t>
            </a:r>
            <a:endParaRPr lang="pl-PL" altLang="pl-PL" sz="1200" dirty="0" smtClean="0"/>
          </a:p>
          <a:p>
            <a:pPr eaLnBrk="1" hangingPunct="1"/>
            <a:r>
              <a:rPr lang="pl-PL" altLang="pl-PL" sz="1200" dirty="0" smtClean="0"/>
              <a:t>     liczbę parzystą</a:t>
            </a:r>
            <a:endParaRPr lang="pl-PL" altLang="pl-PL" sz="1200" dirty="0"/>
          </a:p>
          <a:p>
            <a:pPr eaLnBrk="1" hangingPunct="1"/>
            <a:r>
              <a:rPr lang="pl-PL" altLang="pl-PL" sz="1200" dirty="0" smtClean="0"/>
              <a:t>     a</a:t>
            </a:r>
            <a:r>
              <a:rPr lang="pl-PL" altLang="pl-PL" sz="1200" dirty="0"/>
              <a:t>=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2979739" y="3538957"/>
            <a:ext cx="0" cy="112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11" name="AutoShape 23"/>
          <p:cNvSpPr>
            <a:spLocks noChangeArrowheads="1"/>
          </p:cNvSpPr>
          <p:nvPr/>
        </p:nvSpPr>
        <p:spPr bwMode="auto">
          <a:xfrm>
            <a:off x="1474788" y="4660057"/>
            <a:ext cx="3025774" cy="1224806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200" dirty="0"/>
              <a:t>LICZBA (a) JEST LICZBĄ </a:t>
            </a:r>
          </a:p>
          <a:p>
            <a:pPr algn="ctr" eaLnBrk="1" hangingPunct="1"/>
            <a:r>
              <a:rPr lang="pl-PL" altLang="pl-PL" sz="1200" dirty="0"/>
              <a:t>PARZYSTĄ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987675" y="6381750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3995936" y="6015037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dirty="0"/>
              <a:t>TAK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971600" y="5325144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dirty="0"/>
              <a:t>NIE</a:t>
            </a: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2987675" y="5913436"/>
            <a:ext cx="0" cy="4833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>
            <a:off x="971600" y="5272461"/>
            <a:ext cx="5031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977975" y="4581524"/>
            <a:ext cx="0" cy="7053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 flipV="1">
            <a:off x="1155661" y="2973934"/>
            <a:ext cx="1" cy="100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5724525" y="5661025"/>
            <a:ext cx="3168650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/>
              <a:t>OBLICZ</a:t>
            </a:r>
          </a:p>
          <a:p>
            <a:pPr algn="ctr" eaLnBrk="1" hangingPunct="1"/>
            <a:r>
              <a:rPr lang="pl-PL" altLang="pl-PL" sz="2400" dirty="0"/>
              <a:t>a</a:t>
            </a:r>
            <a:r>
              <a:rPr lang="pl-PL" altLang="pl-PL" sz="2400" baseline="30000" dirty="0"/>
              <a:t>2</a:t>
            </a:r>
            <a:r>
              <a:rPr lang="pl-PL" altLang="pl-PL" sz="2400" dirty="0"/>
              <a:t> = a*a</a:t>
            </a: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V="1">
            <a:off x="7308850" y="5013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321" name="AutoShape 33"/>
          <p:cNvSpPr>
            <a:spLocks noChangeArrowheads="1"/>
          </p:cNvSpPr>
          <p:nvPr/>
        </p:nvSpPr>
        <p:spPr bwMode="auto">
          <a:xfrm>
            <a:off x="6156325" y="4149725"/>
            <a:ext cx="2592388" cy="863600"/>
          </a:xfrm>
          <a:prstGeom prst="parallelogram">
            <a:avLst>
              <a:gd name="adj" fmla="val 7504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/>
              <a:t>Pisz</a:t>
            </a:r>
          </a:p>
          <a:p>
            <a:pPr algn="ctr" eaLnBrk="1" hangingPunct="1"/>
            <a:r>
              <a:rPr lang="pl-PL" altLang="pl-PL" sz="2400"/>
              <a:t>(a</a:t>
            </a:r>
            <a:r>
              <a:rPr lang="pl-PL" altLang="pl-PL" sz="2400" baseline="30000"/>
              <a:t>2</a:t>
            </a:r>
            <a:r>
              <a:rPr lang="pl-PL" altLang="pl-PL" sz="2400"/>
              <a:t>)</a:t>
            </a:r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7667625" y="328453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44495" y="3982046"/>
            <a:ext cx="2304255" cy="599478"/>
          </a:xfrm>
          <a:prstGeom prst="parallelogram">
            <a:avLst>
              <a:gd name="adj" fmla="val 14177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200" dirty="0" smtClean="0"/>
              <a:t>    </a:t>
            </a:r>
            <a:r>
              <a:rPr lang="pl-PL" altLang="pl-PL" sz="1000" dirty="0" smtClean="0"/>
              <a:t>Wprowadzona </a:t>
            </a:r>
          </a:p>
          <a:p>
            <a:pPr eaLnBrk="1" hangingPunct="1"/>
            <a:r>
              <a:rPr lang="pl-PL" altLang="pl-PL" sz="1000" dirty="0" smtClean="0"/>
              <a:t>liczba nie jest </a:t>
            </a:r>
          </a:p>
          <a:p>
            <a:pPr eaLnBrk="1" hangingPunct="1"/>
            <a:r>
              <a:rPr lang="pl-PL" altLang="pl-PL" sz="1000" dirty="0" smtClean="0"/>
              <a:t>liczbą parzystą</a:t>
            </a:r>
            <a:endParaRPr lang="pl-PL" altLang="pl-PL" sz="1000" dirty="0"/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>
            <a:off x="168273" y="2013830"/>
            <a:ext cx="1974775" cy="944391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200" dirty="0" smtClean="0"/>
              <a:t>Chcesz ponowić próbę?</a:t>
            </a:r>
            <a:endParaRPr lang="pl-PL" altLang="pl-PL" sz="1200" dirty="0"/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 flipH="1" flipV="1">
            <a:off x="1155660" y="1090612"/>
            <a:ext cx="0" cy="9471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V="1">
            <a:off x="1155661" y="1100463"/>
            <a:ext cx="65846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 flipH="1" flipV="1">
            <a:off x="7740353" y="1100462"/>
            <a:ext cx="0" cy="123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 flipH="1" flipV="1">
            <a:off x="1619672" y="2742860"/>
            <a:ext cx="647156" cy="3981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1192209" y="1426251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dirty="0"/>
              <a:t>NIE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1439050" y="2863937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dirty="0"/>
              <a:t>TAK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306" grpId="0" animBg="1"/>
      <p:bldP spid="12308" grpId="0" animBg="1"/>
      <p:bldP spid="12310" grpId="0" animBg="1"/>
      <p:bldP spid="12311" grpId="0" animBg="1"/>
      <p:bldP spid="12312" grpId="0" animBg="1"/>
      <p:bldP spid="12313" grpId="0"/>
      <p:bldP spid="12314" grpId="0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>
                <a:solidFill>
                  <a:schemeClr val="bg1"/>
                </a:solidFill>
              </a:rPr>
              <a:t>Schemat blokowy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2160587"/>
          </a:xfrm>
        </p:spPr>
        <p:txBody>
          <a:bodyPr/>
          <a:lstStyle/>
          <a:p>
            <a:pPr eaLnBrk="1" hangingPunct="1"/>
            <a:r>
              <a:rPr lang="pl-PL" altLang="pl-PL" dirty="0">
                <a:solidFill>
                  <a:schemeClr val="bg1"/>
                </a:solidFill>
              </a:rPr>
              <a:t>J</a:t>
            </a:r>
            <a:r>
              <a:rPr lang="pl-PL" altLang="pl-PL" dirty="0" smtClean="0">
                <a:solidFill>
                  <a:schemeClr val="bg1"/>
                </a:solidFill>
              </a:rPr>
              <a:t>est graficznym przedstawieniem zbioru instrukcji (operacji) i wzajemnych powiązań między nimi, które określają kolejność wykonywanych akcji.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750" y="4292600"/>
            <a:ext cx="8229600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>
                <a:solidFill>
                  <a:schemeClr val="bg1"/>
                </a:solidFill>
              </a:rPr>
              <a:t>Z</a:t>
            </a:r>
            <a:r>
              <a:rPr lang="pl-PL" altLang="pl-PL" smtClean="0">
                <a:solidFill>
                  <a:schemeClr val="bg1"/>
                </a:solidFill>
              </a:rPr>
              <a:t>budowany jest z </a:t>
            </a:r>
            <a:r>
              <a:rPr lang="pl-PL" altLang="pl-PL" dirty="0">
                <a:solidFill>
                  <a:schemeClr val="bg1"/>
                </a:solidFill>
              </a:rPr>
              <a:t>figur geometrycznych zwanych blokami (skrzynkami) oraz połączeń między tymi blokami.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>
                <a:solidFill>
                  <a:schemeClr val="bg1"/>
                </a:solidFill>
              </a:rPr>
              <a:t>Schemat blokowy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2124075" y="1341438"/>
            <a:ext cx="4464050" cy="5111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pic>
        <p:nvPicPr>
          <p:cNvPr id="4100" name="Picture 6" descr="al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412875"/>
            <a:ext cx="33242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>
                <a:solidFill>
                  <a:schemeClr val="bg1"/>
                </a:solidFill>
              </a:rPr>
              <a:t>Bloki graniczne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5545138" cy="2160587"/>
          </a:xfrm>
        </p:spPr>
        <p:txBody>
          <a:bodyPr/>
          <a:lstStyle/>
          <a:p>
            <a:pPr eaLnBrk="1" hangingPunct="1"/>
            <a:r>
              <a:rPr lang="pl-PL" altLang="pl-PL" b="1" smtClean="0">
                <a:solidFill>
                  <a:srgbClr val="FFFF66"/>
                </a:solidFill>
              </a:rPr>
              <a:t>Blok start</a:t>
            </a:r>
            <a:r>
              <a:rPr lang="pl-PL" altLang="pl-PL" smtClean="0">
                <a:solidFill>
                  <a:schemeClr val="bg1"/>
                </a:solidFill>
              </a:rPr>
              <a:t> – wskazuje początek algorytmu. Wychodzi z niego tylko jedno połączenie.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9750" y="4292600"/>
            <a:ext cx="5400675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b="1">
                <a:solidFill>
                  <a:srgbClr val="FFFF66"/>
                </a:solidFill>
              </a:rPr>
              <a:t>Blok stop</a:t>
            </a:r>
            <a:r>
              <a:rPr lang="pl-PL" altLang="pl-PL">
                <a:solidFill>
                  <a:schemeClr val="bg1"/>
                </a:solidFill>
              </a:rPr>
              <a:t> – wskazuje koniec algorytmu. Wchodzi do niego przynajmniej jedno połączenie.</a:t>
            </a:r>
          </a:p>
        </p:txBody>
      </p:sp>
      <p:sp>
        <p:nvSpPr>
          <p:cNvPr id="4" name="Prostokąt 3"/>
          <p:cNvSpPr/>
          <p:nvPr/>
        </p:nvSpPr>
        <p:spPr>
          <a:xfrm>
            <a:off x="5435600" y="1773238"/>
            <a:ext cx="3060700" cy="1911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3" name="Elipsa 2"/>
          <p:cNvSpPr/>
          <p:nvPr/>
        </p:nvSpPr>
        <p:spPr>
          <a:xfrm>
            <a:off x="5778500" y="1887538"/>
            <a:ext cx="2376488" cy="1295400"/>
          </a:xfrm>
          <a:prstGeom prst="ellipse">
            <a:avLst/>
          </a:prstGeom>
          <a:ln w="38100"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START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6965950" y="3217863"/>
            <a:ext cx="0" cy="4318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5919788" y="4289425"/>
            <a:ext cx="3060700" cy="1911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6310313" y="4759325"/>
            <a:ext cx="2376487" cy="1295400"/>
          </a:xfrm>
          <a:prstGeom prst="ellipse">
            <a:avLst/>
          </a:prstGeom>
          <a:solidFill>
            <a:schemeClr val="accent5">
              <a:lumMod val="90000"/>
            </a:schemeClr>
          </a:solidFill>
          <a:ln w="38100"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STOP</a:t>
            </a:r>
          </a:p>
        </p:txBody>
      </p:sp>
      <p:cxnSp>
        <p:nvCxnSpPr>
          <p:cNvPr id="19" name="Łącznik prosty ze strzałką 18"/>
          <p:cNvCxnSpPr/>
          <p:nvPr/>
        </p:nvCxnSpPr>
        <p:spPr>
          <a:xfrm flipH="1">
            <a:off x="7499350" y="4325938"/>
            <a:ext cx="0" cy="4333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 smtClean="0">
                <a:solidFill>
                  <a:schemeClr val="bg1"/>
                </a:solidFill>
              </a:rPr>
              <a:t>Blok operacyjny (instrukcyjny)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344" y="1652534"/>
            <a:ext cx="8280400" cy="18716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pl-PL" b="1" dirty="0" smtClean="0">
                <a:solidFill>
                  <a:srgbClr val="FFFF66"/>
                </a:solidFill>
              </a:rPr>
              <a:t>Blok operacyjny (instrukcyjny)</a:t>
            </a:r>
            <a:r>
              <a:rPr lang="pl-PL" altLang="pl-PL" dirty="0" smtClean="0">
                <a:solidFill>
                  <a:schemeClr val="bg1"/>
                </a:solidFill>
              </a:rPr>
              <a:t> jest prostokątem, w którym umieszcza się polecenia (instrukcje) do wykonania</a:t>
            </a:r>
            <a:r>
              <a:rPr lang="pl-PL" altLang="pl-PL" dirty="0" smtClean="0">
                <a:solidFill>
                  <a:schemeClr val="bg1"/>
                </a:solidFill>
              </a:rPr>
              <a:t>. </a:t>
            </a:r>
          </a:p>
          <a:p>
            <a:pPr marL="0" indent="0" eaLnBrk="1" hangingPunct="1">
              <a:buFontTx/>
              <a:buNone/>
            </a:pPr>
            <a:r>
              <a:rPr lang="pl-PL" altLang="pl-PL" dirty="0" smtClean="0">
                <a:solidFill>
                  <a:schemeClr val="bg1"/>
                </a:solidFill>
              </a:rPr>
              <a:t>Z bloku wychodzi jedno </a:t>
            </a:r>
            <a:r>
              <a:rPr lang="pl-PL" altLang="pl-PL" dirty="0" err="1" smtClean="0">
                <a:solidFill>
                  <a:schemeClr val="bg1"/>
                </a:solidFill>
              </a:rPr>
              <a:t>połaczenie</a:t>
            </a:r>
            <a:r>
              <a:rPr lang="pl-PL" altLang="pl-PL" dirty="0" smtClean="0">
                <a:solidFill>
                  <a:schemeClr val="bg1"/>
                </a:solidFill>
              </a:rPr>
              <a:t>.</a:t>
            </a:r>
            <a:endParaRPr lang="pl-PL" altLang="pl-PL" dirty="0" smtClean="0">
              <a:solidFill>
                <a:schemeClr val="bg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835696" y="4149080"/>
            <a:ext cx="6192688" cy="24482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3131840" y="4977172"/>
            <a:ext cx="4032448" cy="792088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INSTRUKCJA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5148064" y="4257092"/>
            <a:ext cx="0" cy="72008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148064" y="5769260"/>
            <a:ext cx="0" cy="72008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 smtClean="0">
                <a:solidFill>
                  <a:schemeClr val="bg1"/>
                </a:solidFill>
              </a:rPr>
              <a:t>Blok warunkowy (decyzyjny)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1484313"/>
            <a:ext cx="7380288" cy="3673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pl-PL" sz="2800" dirty="0" smtClean="0">
                <a:solidFill>
                  <a:srgbClr val="FFFF66"/>
                </a:solidFill>
              </a:rPr>
              <a:t>Blok warunkowy (decyzyjny)</a:t>
            </a:r>
            <a:r>
              <a:rPr lang="pl-PL" altLang="pl-PL" sz="2800" dirty="0" smtClean="0">
                <a:solidFill>
                  <a:schemeClr val="bg1"/>
                </a:solidFill>
              </a:rPr>
              <a:t> jest rombem, w którym umieszcza się warunek decydujący o dalszej kolejności wykonywania operacji.</a:t>
            </a:r>
            <a:r>
              <a:rPr lang="pl-PL" altLang="pl-PL" sz="28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pl-PL" altLang="pl-PL" sz="2800" dirty="0" smtClean="0">
                <a:solidFill>
                  <a:schemeClr val="bg1"/>
                </a:solidFill>
              </a:rPr>
              <a:t>Z bloku wychodzą dwa połączenia:  </a:t>
            </a:r>
          </a:p>
          <a:p>
            <a:pPr marL="0" indent="0" eaLnBrk="1" hangingPunct="1">
              <a:buFontTx/>
              <a:buNone/>
            </a:pPr>
            <a:r>
              <a:rPr lang="pl-PL" altLang="pl-PL" sz="2800" dirty="0" smtClean="0">
                <a:solidFill>
                  <a:schemeClr val="bg1"/>
                </a:solidFill>
              </a:rPr>
              <a:t>T (TAK),  N (NIE). </a:t>
            </a:r>
          </a:p>
        </p:txBody>
      </p:sp>
      <p:sp>
        <p:nvSpPr>
          <p:cNvPr id="2" name="Prostokąt 1"/>
          <p:cNvSpPr/>
          <p:nvPr/>
        </p:nvSpPr>
        <p:spPr>
          <a:xfrm>
            <a:off x="1979712" y="4077072"/>
            <a:ext cx="5832648" cy="25202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chemat blokowy: decyzja 2"/>
          <p:cNvSpPr/>
          <p:nvPr/>
        </p:nvSpPr>
        <p:spPr>
          <a:xfrm>
            <a:off x="3419872" y="4820190"/>
            <a:ext cx="2880320" cy="1584176"/>
          </a:xfrm>
          <a:prstGeom prst="flowChartDecision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WARUNEK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4860032" y="4221088"/>
            <a:ext cx="0" cy="5991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Łącznik łamany 14"/>
          <p:cNvCxnSpPr/>
          <p:nvPr/>
        </p:nvCxnSpPr>
        <p:spPr>
          <a:xfrm rot="10800000" flipV="1">
            <a:off x="2411760" y="5612278"/>
            <a:ext cx="1008112" cy="936104"/>
          </a:xfrm>
          <a:prstGeom prst="bentConnector3">
            <a:avLst>
              <a:gd name="adj1" fmla="val 10119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łamany 19"/>
          <p:cNvCxnSpPr/>
          <p:nvPr/>
        </p:nvCxnSpPr>
        <p:spPr>
          <a:xfrm>
            <a:off x="6300192" y="5620814"/>
            <a:ext cx="1026245" cy="832522"/>
          </a:xfrm>
          <a:prstGeom prst="bentConnector3">
            <a:avLst>
              <a:gd name="adj1" fmla="val 10028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chemat blokowy: proces 28"/>
          <p:cNvSpPr/>
          <p:nvPr/>
        </p:nvSpPr>
        <p:spPr>
          <a:xfrm>
            <a:off x="6240134" y="5277561"/>
            <a:ext cx="1152128" cy="288032"/>
          </a:xfrm>
          <a:prstGeom prst="flowChartProcess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N(NIE)</a:t>
            </a:r>
            <a:endParaRPr lang="pl-PL" dirty="0"/>
          </a:p>
        </p:txBody>
      </p:sp>
      <p:sp>
        <p:nvSpPr>
          <p:cNvPr id="33" name="Schemat blokowy: proces 32"/>
          <p:cNvSpPr/>
          <p:nvPr/>
        </p:nvSpPr>
        <p:spPr>
          <a:xfrm>
            <a:off x="2339752" y="5252837"/>
            <a:ext cx="1152128" cy="288032"/>
          </a:xfrm>
          <a:prstGeom prst="flowChartProcess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T(TAK)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tx1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mtClean="0">
                <a:solidFill>
                  <a:schemeClr val="bg1"/>
                </a:solidFill>
              </a:rPr>
              <a:t>Blok wejścia/wyjścia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1484313"/>
            <a:ext cx="7380288" cy="36734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pl-PL" sz="2800" smtClean="0">
                <a:solidFill>
                  <a:srgbClr val="FFFF66"/>
                </a:solidFill>
              </a:rPr>
              <a:t>Blok wejścia/wyjścia)</a:t>
            </a:r>
            <a:r>
              <a:rPr lang="pl-PL" altLang="pl-PL" sz="2800" smtClean="0">
                <a:solidFill>
                  <a:schemeClr val="bg1"/>
                </a:solidFill>
              </a:rPr>
              <a:t> jest równoległobokiem, w którym wprowadza się dane lub wyprowadza (drukuje, pisze) wyniki. Z bloku wychodzi jedno połączenie.</a:t>
            </a:r>
            <a:r>
              <a:rPr lang="pl-PL" altLang="pl-PL" sz="2800" smtClean="0"/>
              <a:t> </a:t>
            </a:r>
          </a:p>
        </p:txBody>
      </p:sp>
      <p:sp>
        <p:nvSpPr>
          <p:cNvPr id="2" name="Prostokąt 1"/>
          <p:cNvSpPr/>
          <p:nvPr/>
        </p:nvSpPr>
        <p:spPr>
          <a:xfrm>
            <a:off x="881107" y="3681028"/>
            <a:ext cx="6984776" cy="25922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chemat blokowy: dane 2"/>
          <p:cNvSpPr/>
          <p:nvPr/>
        </p:nvSpPr>
        <p:spPr>
          <a:xfrm>
            <a:off x="2771800" y="4365104"/>
            <a:ext cx="3456384" cy="1224136"/>
          </a:xfrm>
          <a:prstGeom prst="flowChartInputOutpu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WE / WY</a:t>
            </a:r>
            <a:endParaRPr lang="pl-PL" dirty="0">
              <a:solidFill>
                <a:schemeClr val="tx1"/>
              </a:solidFill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4572000" y="3766002"/>
            <a:ext cx="0" cy="5991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61268" y="5589240"/>
            <a:ext cx="0" cy="5991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64969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400" dirty="0"/>
              <a:t>Ćwiczenie 1</a:t>
            </a:r>
          </a:p>
          <a:p>
            <a:pPr eaLnBrk="1" hangingPunct="1"/>
            <a:r>
              <a:rPr lang="pl-PL" altLang="pl-PL" sz="2400" dirty="0" smtClean="0"/>
              <a:t>Zadzwoń do koleżanki i zaproś ją na urodziny.</a:t>
            </a:r>
            <a:endParaRPr lang="pl-PL" altLang="pl-PL" sz="2400" dirty="0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419475" y="1125538"/>
            <a:ext cx="1657350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/>
              <a:t>START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284663" y="20605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339975" y="2492375"/>
            <a:ext cx="40322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600" dirty="0" smtClean="0"/>
              <a:t>WYBIERZ KONTAKT</a:t>
            </a:r>
            <a:endParaRPr lang="pl-PL" altLang="pl-PL" sz="1600" dirty="0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356100" y="30686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339975" y="3429000"/>
            <a:ext cx="40322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600" dirty="0" smtClean="0"/>
              <a:t>ZAINICJUJ POŁĄCZENIE</a:t>
            </a:r>
            <a:endParaRPr lang="pl-PL" altLang="pl-PL" sz="1600" dirty="0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356100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339975" y="4365625"/>
            <a:ext cx="40322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600" dirty="0" smtClean="0"/>
              <a:t>POCZEKAJ AŻ KOLEŻANKA ODBIERZE</a:t>
            </a:r>
            <a:endParaRPr lang="pl-PL" altLang="pl-PL" sz="1600" dirty="0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356100" y="49418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2325045" y="5300662"/>
            <a:ext cx="403225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600" dirty="0" smtClean="0"/>
              <a:t>ZAPROŚ KOLEŻANKĘ</a:t>
            </a:r>
            <a:endParaRPr lang="pl-PL" altLang="pl-PL" sz="1600" dirty="0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7212786" y="5155234"/>
            <a:ext cx="1657350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/>
              <a:t>STOP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6347821" y="6524168"/>
            <a:ext cx="16936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8041461" y="6092029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6804025" y="1263650"/>
            <a:ext cx="2232025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b="1" dirty="0">
                <a:solidFill>
                  <a:srgbClr val="FF0000"/>
                </a:solidFill>
              </a:rPr>
              <a:t>Założenia: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>
                <a:solidFill>
                  <a:srgbClr val="FF0000"/>
                </a:solidFill>
              </a:rPr>
              <a:t>Koleżanka odbierze telefon (pewnik).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 smtClean="0">
                <a:solidFill>
                  <a:srgbClr val="FF0000"/>
                </a:solidFill>
              </a:rPr>
              <a:t>Korzystasz ze </a:t>
            </a:r>
            <a:r>
              <a:rPr lang="pl-PL" dirty="0" err="1" smtClean="0">
                <a:solidFill>
                  <a:srgbClr val="FF0000"/>
                </a:solidFill>
              </a:rPr>
              <a:t>smartfona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  <a:endParaRPr lang="pl-PL" dirty="0">
              <a:solidFill>
                <a:srgbClr val="FF0000"/>
              </a:solidFill>
            </a:endParaRP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 smtClean="0">
                <a:solidFill>
                  <a:srgbClr val="FF0000"/>
                </a:solidFill>
              </a:rPr>
              <a:t>Trzymasz odblokowany smartfon w ręce.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315571" y="6235698"/>
            <a:ext cx="403225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1600" dirty="0" smtClean="0"/>
              <a:t>ROZŁĄCZ SIĘ</a:t>
            </a:r>
            <a:endParaRPr lang="pl-PL" altLang="pl-PL" sz="1600" dirty="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356100" y="5876926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60" grpId="0" animBg="1"/>
      <p:bldP spid="10261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260350"/>
            <a:ext cx="87487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400" dirty="0"/>
              <a:t>Ćwiczenie 2</a:t>
            </a:r>
          </a:p>
          <a:p>
            <a:pPr eaLnBrk="1" hangingPunct="1"/>
            <a:r>
              <a:rPr lang="pl-PL" altLang="pl-PL" sz="2400" dirty="0"/>
              <a:t>Zadzwoń do koleżanki i zaproś ją na urodziny uwzględniając </a:t>
            </a:r>
            <a:r>
              <a:rPr lang="pl-PL" altLang="pl-PL" sz="2400" dirty="0"/>
              <a:t>możliwość, że koleżanka nie odbiera telefonu.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323850" y="1484313"/>
            <a:ext cx="1657350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/>
              <a:t>START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50825" y="2852738"/>
            <a:ext cx="403225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 smtClean="0"/>
              <a:t>WYBIERZ KONTAKT</a:t>
            </a:r>
            <a:endParaRPr lang="pl-PL" altLang="pl-PL" sz="2400" dirty="0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1116013" y="24209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116013" y="34290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250825" y="3860800"/>
            <a:ext cx="40322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 smtClean="0"/>
              <a:t>ZAINICJUJ POŁĄCZENIE</a:t>
            </a:r>
            <a:endParaRPr lang="pl-PL" altLang="pl-PL" sz="2400" dirty="0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250825" y="4868863"/>
            <a:ext cx="3744913" cy="1152525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/>
              <a:t>KOLEŻANKA ODBIERA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2124075" y="44370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995738" y="54451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2124075" y="60213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2124075" y="6453188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859338" y="6021388"/>
            <a:ext cx="4032250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/>
              <a:t>ZAPROŚ KOLEŻANKĘ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859338" y="5013325"/>
            <a:ext cx="4032250" cy="576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 dirty="0" smtClean="0"/>
              <a:t>ROZŁĄCZ SIĘ</a:t>
            </a:r>
            <a:endParaRPr lang="pl-PL" altLang="pl-PL" sz="2400" dirty="0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255963" y="60404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/>
              <a:t>TAK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4119563" y="51054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/>
              <a:t>NIE</a:t>
            </a: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V="1">
            <a:off x="6659563" y="55895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795963" y="3284538"/>
            <a:ext cx="1657350" cy="936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2400"/>
              <a:t>STOP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6659563" y="42211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4374356" y="1491412"/>
            <a:ext cx="47545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b="1" dirty="0">
                <a:solidFill>
                  <a:srgbClr val="FF0000"/>
                </a:solidFill>
              </a:rPr>
              <a:t>Założenia: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>
                <a:solidFill>
                  <a:srgbClr val="FF0000"/>
                </a:solidFill>
              </a:rPr>
              <a:t>Podejmujesz tylko jedną próbę.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>
                <a:solidFill>
                  <a:srgbClr val="FF0000"/>
                </a:solidFill>
              </a:rPr>
              <a:t>Korzystasz ze </a:t>
            </a:r>
            <a:r>
              <a:rPr lang="pl-PL" dirty="0" err="1">
                <a:solidFill>
                  <a:srgbClr val="FF0000"/>
                </a:solidFill>
              </a:rPr>
              <a:t>smartfona</a:t>
            </a:r>
            <a:r>
              <a:rPr lang="pl-PL" dirty="0">
                <a:solidFill>
                  <a:srgbClr val="FF0000"/>
                </a:solidFill>
              </a:rPr>
              <a:t>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pl-PL" dirty="0">
                <a:solidFill>
                  <a:srgbClr val="FF0000"/>
                </a:solidFill>
              </a:rPr>
              <a:t>Trzymasz odblokowany smartfon w ręce.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80" grpId="0" animBg="1"/>
      <p:bldP spid="11281" grpId="0" animBg="1"/>
      <p:bldP spid="11282" grpId="0" animBg="1"/>
      <p:bldP spid="11283" grpId="0" animBg="1"/>
      <p:bldP spid="11285" grpId="0" animBg="1"/>
      <p:bldP spid="11286" grpId="0" animBg="1"/>
      <p:bldP spid="11289" grpId="0" animBg="1"/>
      <p:bldP spid="11291" grpId="0" animBg="1"/>
      <p:bldP spid="11292" grpId="0" animBg="1"/>
      <p:bldP spid="11293" grpId="0" animBg="1"/>
      <p:bldP spid="11294" grpId="0"/>
      <p:bldP spid="11295" grpId="0"/>
      <p:bldP spid="11296" grpId="0" animBg="1"/>
      <p:bldP spid="11297" grpId="0" animBg="1"/>
      <p:bldP spid="11298" grpId="0" animBg="1"/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371</Words>
  <Application>Microsoft Office PowerPoint</Application>
  <PresentationFormat>Pokaz na ekranie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Arial Black</vt:lpstr>
      <vt:lpstr>Projekt domyślny</vt:lpstr>
      <vt:lpstr>Prezentacja programu PowerPoint</vt:lpstr>
      <vt:lpstr>Schemat blokowy</vt:lpstr>
      <vt:lpstr>Schemat blokowy</vt:lpstr>
      <vt:lpstr>Bloki graniczne</vt:lpstr>
      <vt:lpstr>Blok operacyjny (instrukcyjny)</vt:lpstr>
      <vt:lpstr>Blok warunkowy (decyzyjny)</vt:lpstr>
      <vt:lpstr>Blok wejścia/wyjścia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Baranez</dc:creator>
  <cp:lastModifiedBy>Adam Banasiewicz</cp:lastModifiedBy>
  <cp:revision>43</cp:revision>
  <dcterms:created xsi:type="dcterms:W3CDTF">2009-10-27T18:54:26Z</dcterms:created>
  <dcterms:modified xsi:type="dcterms:W3CDTF">2024-02-21T13:05:10Z</dcterms:modified>
</cp:coreProperties>
</file>